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67" r:id="rId4"/>
    <p:sldId id="261" r:id="rId5"/>
    <p:sldId id="272" r:id="rId6"/>
  </p:sldIdLst>
  <p:sldSz cx="12192000" cy="6858000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F0F"/>
    <a:srgbClr val="743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62A682E-0F1B-4340-837A-C55C26F289CA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531C785-E1E5-426E-8C82-367679E56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91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C785-E1E5-426E-8C82-367679E562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67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3811-ECFB-41C3-ADD4-4AEB869087B7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38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3EDE-40FD-4234-A944-3DEE70EFA0C7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0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3C75-ED48-4BA1-B31F-792DA458434D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57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71A9-EC9E-4897-9F15-EDA9FE835048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28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3B3F-FA10-4D7A-9ED1-CCF3FCFAB822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5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86A2-1852-4054-ADCC-B3137079EFEF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23E8-16CD-4B71-99D5-E8F79F012DA5}" type="datetime1">
              <a:rPr lang="ru-RU" smtClean="0"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1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3A1C-F505-4915-BB68-DFF28B25BCFB}" type="datetime1">
              <a:rPr lang="ru-RU" smtClean="0"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3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5FE3-82C5-480A-8EBC-F04A503E746E}" type="datetime1">
              <a:rPr lang="ru-RU" smtClean="0"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8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CCF1-4FCE-4685-9C96-A2C6D98E607E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2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889E-1097-4BB1-B5F7-EA6B0279B738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F408-14B3-423E-8A02-F658D005D2F3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E4AFB-EC82-4D9E-B081-0B41DB666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1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43636" y="2575828"/>
            <a:ext cx="789530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</a:t>
            </a:r>
          </a:p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 – ЭКОНОМИЧЕСКОГО РАЗВИТИЯ </a:t>
            </a:r>
          </a:p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Республики Тыва на период до 2030 года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Логотип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3203" cy="12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927756"/>
            <a:ext cx="2330371" cy="448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Группа 21"/>
          <p:cNvGrpSpPr/>
          <p:nvPr/>
        </p:nvGrpSpPr>
        <p:grpSpPr>
          <a:xfrm>
            <a:off x="1377951" y="361579"/>
            <a:ext cx="8135513" cy="538523"/>
            <a:chOff x="1377951" y="361579"/>
            <a:chExt cx="8135513" cy="653137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377951" y="361579"/>
              <a:ext cx="8135513" cy="653137"/>
              <a:chOff x="1187451" y="412185"/>
              <a:chExt cx="8135513" cy="653137"/>
            </a:xfrm>
          </p:grpSpPr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187451" y="412185"/>
                <a:ext cx="8135513" cy="653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 ЭКОНОМИЧЕСКОГО</a:t>
                </a:r>
                <a:r>
                  <a:rPr kumimoji="0" lang="ru-RU" sz="1200" b="1" i="0" u="none" strike="noStrike" kern="0" cap="none" spc="0" normalizeH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И ПРОМЫШЛЕННОСТИ </a:t>
                </a: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РЕСПУБЛИКИ ТЫВА</a:t>
                </a:r>
              </a:p>
            </p:txBody>
          </p:sp>
          <p:cxnSp>
            <p:nvCxnSpPr>
              <p:cNvPr id="26" name="Прямая соединительная линия 25"/>
              <p:cNvCxnSpPr/>
              <p:nvPr/>
            </p:nvCxnSpPr>
            <p:spPr>
              <a:xfrm flipV="1">
                <a:off x="1192213" y="717356"/>
                <a:ext cx="7475537" cy="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1382713" y="361579"/>
              <a:ext cx="7475537" cy="3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032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862" y="1454090"/>
            <a:ext cx="11401981" cy="10156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4472C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ЦЕЛЬ СТРАТЕГИИ:</a:t>
            </a:r>
            <a:endParaRPr lang="en-US" sz="2000" b="1" dirty="0">
              <a:solidFill>
                <a:srgbClr val="4472C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" dirty="0">
              <a:solidFill>
                <a:schemeClr val="accent2"/>
              </a:solidFill>
              <a:latin typeface="Raleway" panose="020B0003030101060003" pitchFamily="34" charset="0"/>
            </a:endParaRPr>
          </a:p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обеспечение высокого качества жизни населения на основе создания условий для самодостаточного развития, стабилизации динамичных темпов экономического роста за счет повышения эффективности использования экономического потенциала</a:t>
            </a:r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7317" y="2616744"/>
            <a:ext cx="1334469" cy="4001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4472C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ЗАДАЧИ:</a:t>
            </a:r>
            <a:endParaRPr lang="ru-RU" sz="2000" b="1" dirty="0">
              <a:solidFill>
                <a:srgbClr val="434A54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3203" y="701837"/>
            <a:ext cx="103456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СТРАТЕГИЯ СОЦИАЛЬНО-ЭКОНОМИЧЕСКОГО РАЗВИТИЯ РЕСПУБЛИКИ ТЫВА ДО 2030 г.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1786" y="1100351"/>
            <a:ext cx="5881511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434A54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утверждена постановлением Правительства Республики Тыва от 24.12.2018г. №638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25940" y="3009025"/>
            <a:ext cx="11341045" cy="3755458"/>
            <a:chOff x="415309" y="2650082"/>
            <a:chExt cx="11341045" cy="375545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415309" y="2690178"/>
              <a:ext cx="2878735" cy="3715362"/>
              <a:chOff x="415309" y="2690178"/>
              <a:chExt cx="2878735" cy="371536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15309" y="2690178"/>
                <a:ext cx="2875403" cy="40011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Социальное развитие 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5309" y="3228169"/>
                <a:ext cx="2878735" cy="923330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совершенствование человеческого капитала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за счет развития систем образования, здравоохранения и социальной защиты, физкультуры и спорта, культуры, искусства и духовного развития;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5309" y="4270118"/>
                <a:ext cx="287873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развитие жилищной инфраструктуры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за счет содействия строительству социального и коммерческого жилья;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5309" y="4942369"/>
                <a:ext cx="2878735" cy="815608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поддержание и совершенствование качества предоставляемых населению услуг</a:t>
                </a: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государственных, социальных, коммунальных, транспортных и бытовых;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5309" y="5805376"/>
                <a:ext cx="2878735" cy="600164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1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обеспечение благоприятной окружающей среды и экологической безопасности населения.</a:t>
                </a:r>
              </a:p>
            </p:txBody>
          </p:sp>
        </p:grpSp>
        <p:grpSp>
          <p:nvGrpSpPr>
            <p:cNvPr id="3" name="Группа 2"/>
            <p:cNvGrpSpPr/>
            <p:nvPr/>
          </p:nvGrpSpPr>
          <p:grpSpPr>
            <a:xfrm>
              <a:off x="3703198" y="2690178"/>
              <a:ext cx="2999580" cy="3115198"/>
              <a:chOff x="3703198" y="2690178"/>
              <a:chExt cx="2999580" cy="3115198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703198" y="2690178"/>
                <a:ext cx="2999580" cy="40011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Экономическое развитие 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703198" y="3235578"/>
                <a:ext cx="2999580" cy="923330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обеспечение устойчивых темпов экономического роста</a:t>
                </a: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;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увеличение в валовом региональном продукте доли отраслей, производящих товары с высокой долей добавленной стоимости;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03199" y="4298048"/>
                <a:ext cx="2999579" cy="630942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интенсивное развитие отраслей реального сектора экономики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на новом технологическом уровне;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03198" y="5035935"/>
                <a:ext cx="2999580" cy="769441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динамичное развитие традиционных отраслей экономики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на базе их модернизации с использованием современных эффективных технологий.</a:t>
                </a: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7232774" y="2650082"/>
              <a:ext cx="4523580" cy="2906317"/>
              <a:chOff x="7232774" y="2650082"/>
              <a:chExt cx="4523580" cy="290631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7232774" y="2650082"/>
                <a:ext cx="4523580" cy="7078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Инфраструктурное и территориальное развитие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232775" y="3501478"/>
                <a:ext cx="4523579" cy="446276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обеспечение доступа </a:t>
                </a: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республики к внутрироссийской </a:t>
                </a:r>
                <a:r>
                  <a:rPr lang="ru-RU" sz="11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транспортной инфраструктуре </a:t>
                </a: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и международным путям сообщения;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32774" y="4212561"/>
                <a:ext cx="4523580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выравнивание уровней социально-экономического развития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административных районов (кожуунов) республики и сложившихся хозяйственно-экономических зон;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32774" y="4940846"/>
                <a:ext cx="4523580" cy="615553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интеграционное развитие экономики Тувы с </a:t>
                </a:r>
                <a:r>
                  <a:rPr lang="ru-RU" sz="12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реализацией кластерных инициатив</a:t>
                </a:r>
                <a:r>
                  <a:rPr lang="ru-RU" sz="1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ru-RU" sz="1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Open Sans" panose="020B0606030504020204" pitchFamily="34" charset="0"/>
                    <a:cs typeface="Times New Roman" panose="02020603050405020304" pitchFamily="18" charset="0"/>
                  </a:rPr>
                  <a:t>усиление экономических связей основных предприятий республики с крупными российскими и зарубежными компаниями;</a:t>
                </a:r>
              </a:p>
            </p:txBody>
          </p:sp>
        </p:grpSp>
      </p:grpSp>
      <p:pic>
        <p:nvPicPr>
          <p:cNvPr id="26" name="Picture 5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3203" cy="12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Группа 37"/>
          <p:cNvGrpSpPr/>
          <p:nvPr/>
        </p:nvGrpSpPr>
        <p:grpSpPr>
          <a:xfrm>
            <a:off x="1377951" y="273947"/>
            <a:ext cx="8135513" cy="538523"/>
            <a:chOff x="1377951" y="361579"/>
            <a:chExt cx="8135513" cy="653137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1377951" y="361579"/>
              <a:ext cx="8135513" cy="653137"/>
              <a:chOff x="1187451" y="412185"/>
              <a:chExt cx="8135513" cy="653137"/>
            </a:xfrm>
          </p:grpSpPr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1187451" y="412185"/>
                <a:ext cx="8135513" cy="653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 ЭКОНОМИЧЕСКОГО</a:t>
                </a:r>
                <a:r>
                  <a:rPr kumimoji="0" lang="ru-RU" sz="1200" b="1" i="0" u="none" strike="noStrike" kern="0" cap="none" spc="0" normalizeH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И ПРОМЫШЛЕННОСТИ </a:t>
                </a: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РЕСПУБЛИКИ ТЫВА</a:t>
                </a:r>
              </a:p>
            </p:txBody>
          </p:sp>
          <p:cxnSp>
            <p:nvCxnSpPr>
              <p:cNvPr id="42" name="Прямая соединительная линия 41"/>
              <p:cNvCxnSpPr/>
              <p:nvPr/>
            </p:nvCxnSpPr>
            <p:spPr>
              <a:xfrm flipV="1">
                <a:off x="1192213" y="717356"/>
                <a:ext cx="7475537" cy="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1382713" y="361579"/>
              <a:ext cx="7475537" cy="3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9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3203" cy="12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382728" y="645514"/>
            <a:ext cx="8682869" cy="4464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ОСНОВНЫЕ ИНВЕСТИЦИОННЫЕ ПРОЕКТЫ НА ПЕРИОД ДО 2030 г.</a:t>
            </a:r>
            <a:endParaRPr lang="ru-RU" sz="1800" dirty="0">
              <a:solidFill>
                <a:schemeClr val="accent5">
                  <a:lumMod val="75000"/>
                </a:schemeClr>
              </a:solidFill>
              <a:latin typeface="Open Sans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82728" y="226480"/>
            <a:ext cx="8135513" cy="538523"/>
            <a:chOff x="1377951" y="361579"/>
            <a:chExt cx="8135513" cy="653137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377951" y="361579"/>
              <a:ext cx="8135513" cy="653137"/>
              <a:chOff x="1187451" y="412185"/>
              <a:chExt cx="8135513" cy="653137"/>
            </a:xfrm>
          </p:grpSpPr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1187451" y="412185"/>
                <a:ext cx="8135513" cy="653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 ЭКОНОМИЧЕСКОГО</a:t>
                </a:r>
                <a:r>
                  <a:rPr kumimoji="0" lang="ru-RU" sz="1200" b="1" i="0" u="none" strike="noStrike" kern="0" cap="none" spc="0" normalizeH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И ПРОМЫШЛЕННОСТИ </a:t>
                </a: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РЕСПУБЛИКИ ТЫВА</a:t>
                </a:r>
              </a:p>
            </p:txBody>
          </p: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1192213" y="717356"/>
                <a:ext cx="7475537" cy="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382713" y="361579"/>
              <a:ext cx="7475537" cy="3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3</a:t>
            </a:fld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3790" y="1759125"/>
            <a:ext cx="1777814" cy="49075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транспортной инфраструктуры </a:t>
            </a: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4679609" y="1221485"/>
            <a:ext cx="2607715" cy="3511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По направлениям:</a:t>
            </a:r>
            <a:endParaRPr lang="ru-RU" sz="1800" dirty="0">
              <a:solidFill>
                <a:schemeClr val="accent5">
                  <a:lumMod val="75000"/>
                </a:schemeClr>
              </a:solidFill>
              <a:latin typeface="Open Sans"/>
            </a:endParaRPr>
          </a:p>
        </p:txBody>
      </p:sp>
      <p:sp>
        <p:nvSpPr>
          <p:cNvPr id="15" name="Скругленный прямоугольник 12">
            <a:extLst>
              <a:ext uri="{FF2B5EF4-FFF2-40B4-BE49-F238E27FC236}">
                <a16:creationId xmlns:a16="http://schemas.microsoft.com/office/drawing/2014/main" xmlns="" id="{85301ABF-26A5-45FA-AF41-59E5478EFF39}"/>
              </a:ext>
            </a:extLst>
          </p:cNvPr>
          <p:cNvSpPr/>
          <p:nvPr/>
        </p:nvSpPr>
        <p:spPr>
          <a:xfrm>
            <a:off x="2566416" y="1754072"/>
            <a:ext cx="1777814" cy="4862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топливно-энергетического комплекса</a:t>
            </a:r>
          </a:p>
        </p:txBody>
      </p:sp>
      <p:sp>
        <p:nvSpPr>
          <p:cNvPr id="19" name="Скругленный прямоугольник 12">
            <a:extLst>
              <a:ext uri="{FF2B5EF4-FFF2-40B4-BE49-F238E27FC236}">
                <a16:creationId xmlns:a16="http://schemas.microsoft.com/office/drawing/2014/main" xmlns="" id="{87E6A3FE-F0D8-435F-9FC3-35F033045B4E}"/>
              </a:ext>
            </a:extLst>
          </p:cNvPr>
          <p:cNvSpPr/>
          <p:nvPr/>
        </p:nvSpPr>
        <p:spPr>
          <a:xfrm>
            <a:off x="7847770" y="1748436"/>
            <a:ext cx="1777814" cy="4802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промышленности</a:t>
            </a:r>
          </a:p>
        </p:txBody>
      </p:sp>
      <p:sp>
        <p:nvSpPr>
          <p:cNvPr id="20" name="Скругленный прямоугольник 12">
            <a:extLst>
              <a:ext uri="{FF2B5EF4-FFF2-40B4-BE49-F238E27FC236}">
                <a16:creationId xmlns:a16="http://schemas.microsoft.com/office/drawing/2014/main" xmlns="" id="{F60D3703-EA4E-4890-B4D6-BAAD1298A1E5}"/>
              </a:ext>
            </a:extLst>
          </p:cNvPr>
          <p:cNvSpPr/>
          <p:nvPr/>
        </p:nvSpPr>
        <p:spPr>
          <a:xfrm>
            <a:off x="5094565" y="1755145"/>
            <a:ext cx="1777802" cy="4802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малого и среднего предпринимательства</a:t>
            </a:r>
          </a:p>
        </p:txBody>
      </p:sp>
      <p:sp>
        <p:nvSpPr>
          <p:cNvPr id="21" name="Скругленный прямоугольник 12">
            <a:extLst>
              <a:ext uri="{FF2B5EF4-FFF2-40B4-BE49-F238E27FC236}">
                <a16:creationId xmlns:a16="http://schemas.microsoft.com/office/drawing/2014/main" xmlns="" id="{157657B2-5739-4345-83F5-171FCEE77918}"/>
              </a:ext>
            </a:extLst>
          </p:cNvPr>
          <p:cNvSpPr/>
          <p:nvPr/>
        </p:nvSpPr>
        <p:spPr>
          <a:xfrm>
            <a:off x="9767585" y="1748437"/>
            <a:ext cx="1777814" cy="4802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лесопромышленного комплекса</a:t>
            </a:r>
          </a:p>
        </p:txBody>
      </p:sp>
      <p:sp>
        <p:nvSpPr>
          <p:cNvPr id="22" name="Скругленный прямоугольник 12">
            <a:extLst>
              <a:ext uri="{FF2B5EF4-FFF2-40B4-BE49-F238E27FC236}">
                <a16:creationId xmlns:a16="http://schemas.microsoft.com/office/drawing/2014/main" xmlns="" id="{CAF2229C-A06B-467E-913C-F22C0D5FECAF}"/>
              </a:ext>
            </a:extLst>
          </p:cNvPr>
          <p:cNvSpPr/>
          <p:nvPr/>
        </p:nvSpPr>
        <p:spPr>
          <a:xfrm>
            <a:off x="602374" y="3505576"/>
            <a:ext cx="1777817" cy="49075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агропромышленного комплекса</a:t>
            </a:r>
          </a:p>
        </p:txBody>
      </p:sp>
      <p:sp>
        <p:nvSpPr>
          <p:cNvPr id="24" name="Скругленный прямоугольник 12">
            <a:extLst>
              <a:ext uri="{FF2B5EF4-FFF2-40B4-BE49-F238E27FC236}">
                <a16:creationId xmlns:a16="http://schemas.microsoft.com/office/drawing/2014/main" xmlns="" id="{044553AE-B6D0-4168-8CF1-1686BD50630C}"/>
              </a:ext>
            </a:extLst>
          </p:cNvPr>
          <p:cNvSpPr/>
          <p:nvPr/>
        </p:nvSpPr>
        <p:spPr>
          <a:xfrm>
            <a:off x="2560275" y="3505576"/>
            <a:ext cx="1777807" cy="521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туризма</a:t>
            </a:r>
          </a:p>
        </p:txBody>
      </p:sp>
      <p:sp>
        <p:nvSpPr>
          <p:cNvPr id="25" name="Скругленный прямоугольник 12">
            <a:extLst>
              <a:ext uri="{FF2B5EF4-FFF2-40B4-BE49-F238E27FC236}">
                <a16:creationId xmlns:a16="http://schemas.microsoft.com/office/drawing/2014/main" xmlns="" id="{DB056E60-B6BB-4BDF-BA42-E4F5DDED631B}"/>
              </a:ext>
            </a:extLst>
          </p:cNvPr>
          <p:cNvSpPr/>
          <p:nvPr/>
        </p:nvSpPr>
        <p:spPr>
          <a:xfrm>
            <a:off x="5094565" y="3511630"/>
            <a:ext cx="1777802" cy="5214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строительства</a:t>
            </a:r>
          </a:p>
        </p:txBody>
      </p:sp>
      <p:sp>
        <p:nvSpPr>
          <p:cNvPr id="26" name="Скругленный прямоугольник 12">
            <a:extLst>
              <a:ext uri="{FF2B5EF4-FFF2-40B4-BE49-F238E27FC236}">
                <a16:creationId xmlns:a16="http://schemas.microsoft.com/office/drawing/2014/main" xmlns="" id="{C23327F6-EFA8-41BA-879D-FEC1FED81881}"/>
              </a:ext>
            </a:extLst>
          </p:cNvPr>
          <p:cNvSpPr/>
          <p:nvPr/>
        </p:nvSpPr>
        <p:spPr>
          <a:xfrm>
            <a:off x="7847770" y="3503667"/>
            <a:ext cx="1773422" cy="521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жилищно-коммунального хозяйства</a:t>
            </a:r>
          </a:p>
        </p:txBody>
      </p:sp>
      <p:sp>
        <p:nvSpPr>
          <p:cNvPr id="27" name="Скругленный прямоугольник 12">
            <a:extLst>
              <a:ext uri="{FF2B5EF4-FFF2-40B4-BE49-F238E27FC236}">
                <a16:creationId xmlns:a16="http://schemas.microsoft.com/office/drawing/2014/main" xmlns="" id="{0024F5A4-A0C5-462F-9FBE-BDBA9C77D8C8}"/>
              </a:ext>
            </a:extLst>
          </p:cNvPr>
          <p:cNvSpPr/>
          <p:nvPr/>
        </p:nvSpPr>
        <p:spPr>
          <a:xfrm>
            <a:off x="9771977" y="3511629"/>
            <a:ext cx="1773422" cy="5214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здравоохранения</a:t>
            </a:r>
          </a:p>
        </p:txBody>
      </p:sp>
      <p:sp>
        <p:nvSpPr>
          <p:cNvPr id="14" name="Прямоугольник: усеченные верхние углы 13">
            <a:extLst>
              <a:ext uri="{FF2B5EF4-FFF2-40B4-BE49-F238E27FC236}">
                <a16:creationId xmlns:a16="http://schemas.microsoft.com/office/drawing/2014/main" xmlns="" id="{D6845E62-170A-4BBC-AD7A-636F21D4EFFF}"/>
              </a:ext>
            </a:extLst>
          </p:cNvPr>
          <p:cNvSpPr/>
          <p:nvPr/>
        </p:nvSpPr>
        <p:spPr>
          <a:xfrm>
            <a:off x="1078637" y="2362042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проектов</a:t>
            </a:r>
          </a:p>
        </p:txBody>
      </p: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xmlns="" id="{A324A5AB-AA92-409C-8C07-5E95C8E9B137}"/>
              </a:ext>
            </a:extLst>
          </p:cNvPr>
          <p:cNvCxnSpPr>
            <a:cxnSpLocks/>
            <a:endCxn id="14" idx="3"/>
          </p:cNvCxnSpPr>
          <p:nvPr/>
        </p:nvCxnSpPr>
        <p:spPr>
          <a:xfrm flipH="1">
            <a:off x="1504053" y="2235829"/>
            <a:ext cx="6618" cy="126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: усеченные верхние углы 39">
            <a:extLst>
              <a:ext uri="{FF2B5EF4-FFF2-40B4-BE49-F238E27FC236}">
                <a16:creationId xmlns:a16="http://schemas.microsoft.com/office/drawing/2014/main" xmlns="" id="{11734340-F654-4FF7-A28F-443FFE85882D}"/>
              </a:ext>
            </a:extLst>
          </p:cNvPr>
          <p:cNvSpPr/>
          <p:nvPr/>
        </p:nvSpPr>
        <p:spPr>
          <a:xfrm>
            <a:off x="3028199" y="2360037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</a:t>
            </a:r>
          </a:p>
        </p:txBody>
      </p: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F28BB13D-9E9F-46CA-8F7F-2933C0BCA0BF}"/>
              </a:ext>
            </a:extLst>
          </p:cNvPr>
          <p:cNvCxnSpPr>
            <a:cxnSpLocks/>
            <a:stCxn id="15" idx="2"/>
            <a:endCxn id="40" idx="3"/>
          </p:cNvCxnSpPr>
          <p:nvPr/>
        </p:nvCxnSpPr>
        <p:spPr>
          <a:xfrm flipH="1">
            <a:off x="3453615" y="2240289"/>
            <a:ext cx="1708" cy="119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: усеченные верхние углы 43">
            <a:extLst>
              <a:ext uri="{FF2B5EF4-FFF2-40B4-BE49-F238E27FC236}">
                <a16:creationId xmlns:a16="http://schemas.microsoft.com/office/drawing/2014/main" xmlns="" id="{3C37EB7E-EAE0-485A-B60F-30B5F262B843}"/>
              </a:ext>
            </a:extLst>
          </p:cNvPr>
          <p:cNvSpPr/>
          <p:nvPr/>
        </p:nvSpPr>
        <p:spPr>
          <a:xfrm>
            <a:off x="8302937" y="2360037"/>
            <a:ext cx="875775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xmlns="" id="{EA12964A-C6BF-45FD-84C0-6D33A31D6355}"/>
              </a:ext>
            </a:extLst>
          </p:cNvPr>
          <p:cNvCxnSpPr>
            <a:cxnSpLocks/>
            <a:stCxn id="19" idx="2"/>
            <a:endCxn id="44" idx="3"/>
          </p:cNvCxnSpPr>
          <p:nvPr/>
        </p:nvCxnSpPr>
        <p:spPr>
          <a:xfrm>
            <a:off x="8736677" y="2228703"/>
            <a:ext cx="4148" cy="131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: усеченные верхние углы 49">
            <a:extLst>
              <a:ext uri="{FF2B5EF4-FFF2-40B4-BE49-F238E27FC236}">
                <a16:creationId xmlns:a16="http://schemas.microsoft.com/office/drawing/2014/main" xmlns="" id="{FE171E91-FCA6-4E78-9F10-9D0293BBBF2E}"/>
              </a:ext>
            </a:extLst>
          </p:cNvPr>
          <p:cNvSpPr/>
          <p:nvPr/>
        </p:nvSpPr>
        <p:spPr>
          <a:xfrm>
            <a:off x="10224459" y="2360037"/>
            <a:ext cx="864066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51D13F35-A56D-4679-B584-AC2E008447FD}"/>
              </a:ext>
            </a:extLst>
          </p:cNvPr>
          <p:cNvCxnSpPr>
            <a:cxnSpLocks/>
            <a:stCxn id="21" idx="2"/>
            <a:endCxn id="50" idx="3"/>
          </p:cNvCxnSpPr>
          <p:nvPr/>
        </p:nvCxnSpPr>
        <p:spPr>
          <a:xfrm>
            <a:off x="10656492" y="2228703"/>
            <a:ext cx="0" cy="131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: усеченные верхние углы 53">
            <a:extLst>
              <a:ext uri="{FF2B5EF4-FFF2-40B4-BE49-F238E27FC236}">
                <a16:creationId xmlns:a16="http://schemas.microsoft.com/office/drawing/2014/main" xmlns="" id="{26B1A878-6479-4BD2-8A80-28091D82F5F6}"/>
              </a:ext>
            </a:extLst>
          </p:cNvPr>
          <p:cNvSpPr/>
          <p:nvPr/>
        </p:nvSpPr>
        <p:spPr>
          <a:xfrm>
            <a:off x="5558050" y="2330608"/>
            <a:ext cx="850832" cy="359417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проекта</a:t>
            </a:r>
          </a:p>
        </p:txBody>
      </p:sp>
      <p:sp>
        <p:nvSpPr>
          <p:cNvPr id="55" name="Прямоугольник: усеченные верхние углы 54">
            <a:extLst>
              <a:ext uri="{FF2B5EF4-FFF2-40B4-BE49-F238E27FC236}">
                <a16:creationId xmlns:a16="http://schemas.microsoft.com/office/drawing/2014/main" xmlns="" id="{9B755CAA-CD6A-4DA5-923B-34C68A708383}"/>
              </a:ext>
            </a:extLst>
          </p:cNvPr>
          <p:cNvSpPr/>
          <p:nvPr/>
        </p:nvSpPr>
        <p:spPr>
          <a:xfrm>
            <a:off x="1065865" y="4106883"/>
            <a:ext cx="850833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проектов</a:t>
            </a:r>
          </a:p>
        </p:txBody>
      </p:sp>
      <p:sp>
        <p:nvSpPr>
          <p:cNvPr id="56" name="Прямоугольник: усеченные верхние углы 55">
            <a:extLst>
              <a:ext uri="{FF2B5EF4-FFF2-40B4-BE49-F238E27FC236}">
                <a16:creationId xmlns:a16="http://schemas.microsoft.com/office/drawing/2014/main" xmlns="" id="{C7AF04D6-FD4C-47D1-9802-E24FBA7E0D8B}"/>
              </a:ext>
            </a:extLst>
          </p:cNvPr>
          <p:cNvSpPr/>
          <p:nvPr/>
        </p:nvSpPr>
        <p:spPr>
          <a:xfrm>
            <a:off x="3023765" y="4121755"/>
            <a:ext cx="850833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проектов</a:t>
            </a:r>
          </a:p>
        </p:txBody>
      </p:sp>
      <p:sp>
        <p:nvSpPr>
          <p:cNvPr id="57" name="Прямоугольник: усеченные верхние углы 56">
            <a:extLst>
              <a:ext uri="{FF2B5EF4-FFF2-40B4-BE49-F238E27FC236}">
                <a16:creationId xmlns:a16="http://schemas.microsoft.com/office/drawing/2014/main" xmlns="" id="{E6CD6B2C-9147-4F4A-A6A4-3EB70C8AA6E6}"/>
              </a:ext>
            </a:extLst>
          </p:cNvPr>
          <p:cNvSpPr/>
          <p:nvPr/>
        </p:nvSpPr>
        <p:spPr>
          <a:xfrm>
            <a:off x="5558050" y="4133531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проектов</a:t>
            </a:r>
          </a:p>
        </p:txBody>
      </p: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xmlns="" id="{651B63BD-4C44-4794-A40D-DA0A9142DAAA}"/>
              </a:ext>
            </a:extLst>
          </p:cNvPr>
          <p:cNvCxnSpPr>
            <a:cxnSpLocks/>
            <a:stCxn id="20" idx="2"/>
            <a:endCxn id="54" idx="3"/>
          </p:cNvCxnSpPr>
          <p:nvPr/>
        </p:nvCxnSpPr>
        <p:spPr>
          <a:xfrm>
            <a:off x="5983466" y="2235412"/>
            <a:ext cx="0" cy="9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xmlns="" id="{8B45E529-3875-4280-ACA6-E23155630CE0}"/>
              </a:ext>
            </a:extLst>
          </p:cNvPr>
          <p:cNvCxnSpPr>
            <a:cxnSpLocks/>
            <a:stCxn id="22" idx="2"/>
            <a:endCxn id="55" idx="3"/>
          </p:cNvCxnSpPr>
          <p:nvPr/>
        </p:nvCxnSpPr>
        <p:spPr>
          <a:xfrm flipH="1">
            <a:off x="1491282" y="3996328"/>
            <a:ext cx="1" cy="110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xmlns="" id="{07DD99CD-C1B0-4C30-8D68-878F602F46EA}"/>
              </a:ext>
            </a:extLst>
          </p:cNvPr>
          <p:cNvCxnSpPr>
            <a:cxnSpLocks/>
            <a:stCxn id="24" idx="2"/>
            <a:endCxn id="56" idx="3"/>
          </p:cNvCxnSpPr>
          <p:nvPr/>
        </p:nvCxnSpPr>
        <p:spPr>
          <a:xfrm>
            <a:off x="3449179" y="4026990"/>
            <a:ext cx="3" cy="94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xmlns="" id="{3D8AE216-0025-4983-A0BA-C81B99F711FC}"/>
              </a:ext>
            </a:extLst>
          </p:cNvPr>
          <p:cNvCxnSpPr>
            <a:cxnSpLocks/>
            <a:stCxn id="25" idx="2"/>
            <a:endCxn id="57" idx="3"/>
          </p:cNvCxnSpPr>
          <p:nvPr/>
        </p:nvCxnSpPr>
        <p:spPr>
          <a:xfrm>
            <a:off x="5983466" y="4033043"/>
            <a:ext cx="0" cy="10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: усеченные верхние углы 72">
            <a:extLst>
              <a:ext uri="{FF2B5EF4-FFF2-40B4-BE49-F238E27FC236}">
                <a16:creationId xmlns:a16="http://schemas.microsoft.com/office/drawing/2014/main" xmlns="" id="{567DBE5C-4E71-4F17-A83C-88CBD4E5D1CC}"/>
              </a:ext>
            </a:extLst>
          </p:cNvPr>
          <p:cNvSpPr/>
          <p:nvPr/>
        </p:nvSpPr>
        <p:spPr>
          <a:xfrm>
            <a:off x="8302937" y="4125024"/>
            <a:ext cx="850832" cy="35100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проектов</a:t>
            </a:r>
          </a:p>
        </p:txBody>
      </p:sp>
      <p:cxnSp>
        <p:nvCxnSpPr>
          <p:cNvPr id="180" name="Прямая со стрелкой 179">
            <a:extLst>
              <a:ext uri="{FF2B5EF4-FFF2-40B4-BE49-F238E27FC236}">
                <a16:creationId xmlns:a16="http://schemas.microsoft.com/office/drawing/2014/main" xmlns="" id="{6F2034AF-6046-47D2-82F7-70D761AE4DE8}"/>
              </a:ext>
            </a:extLst>
          </p:cNvPr>
          <p:cNvCxnSpPr>
            <a:cxnSpLocks/>
            <a:stCxn id="26" idx="2"/>
            <a:endCxn id="73" idx="3"/>
          </p:cNvCxnSpPr>
          <p:nvPr/>
        </p:nvCxnSpPr>
        <p:spPr>
          <a:xfrm flipH="1">
            <a:off x="8728353" y="4025081"/>
            <a:ext cx="6128" cy="99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Прямоугольник: усеченные верхние углы 182">
            <a:extLst>
              <a:ext uri="{FF2B5EF4-FFF2-40B4-BE49-F238E27FC236}">
                <a16:creationId xmlns:a16="http://schemas.microsoft.com/office/drawing/2014/main" xmlns="" id="{113B00A7-97AA-490A-8D53-6B4FCD13C877}"/>
              </a:ext>
            </a:extLst>
          </p:cNvPr>
          <p:cNvSpPr/>
          <p:nvPr/>
        </p:nvSpPr>
        <p:spPr>
          <a:xfrm>
            <a:off x="10237693" y="4140431"/>
            <a:ext cx="850832" cy="35100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проектов</a:t>
            </a:r>
          </a:p>
        </p:txBody>
      </p:sp>
      <p:cxnSp>
        <p:nvCxnSpPr>
          <p:cNvPr id="185" name="Прямая со стрелкой 184">
            <a:extLst>
              <a:ext uri="{FF2B5EF4-FFF2-40B4-BE49-F238E27FC236}">
                <a16:creationId xmlns:a16="http://schemas.microsoft.com/office/drawing/2014/main" xmlns="" id="{D2418BD2-1A23-43DB-9AF7-886968C32D92}"/>
              </a:ext>
            </a:extLst>
          </p:cNvPr>
          <p:cNvCxnSpPr>
            <a:cxnSpLocks/>
            <a:stCxn id="27" idx="2"/>
            <a:endCxn id="183" idx="3"/>
          </p:cNvCxnSpPr>
          <p:nvPr/>
        </p:nvCxnSpPr>
        <p:spPr>
          <a:xfrm>
            <a:off x="10658688" y="4033042"/>
            <a:ext cx="4421" cy="107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Скругленный прямоугольник 12">
            <a:extLst>
              <a:ext uri="{FF2B5EF4-FFF2-40B4-BE49-F238E27FC236}">
                <a16:creationId xmlns:a16="http://schemas.microsoft.com/office/drawing/2014/main" xmlns="" id="{AF2DB7A0-5CC4-4E90-B5BF-CFF341414A3C}"/>
              </a:ext>
            </a:extLst>
          </p:cNvPr>
          <p:cNvSpPr/>
          <p:nvPr/>
        </p:nvSpPr>
        <p:spPr>
          <a:xfrm>
            <a:off x="615143" y="5252028"/>
            <a:ext cx="1777817" cy="49075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спорта и молодежной политики</a:t>
            </a:r>
          </a:p>
        </p:txBody>
      </p:sp>
      <p:sp>
        <p:nvSpPr>
          <p:cNvPr id="191" name="Прямоугольник: усеченные верхние углы 190">
            <a:extLst>
              <a:ext uri="{FF2B5EF4-FFF2-40B4-BE49-F238E27FC236}">
                <a16:creationId xmlns:a16="http://schemas.microsoft.com/office/drawing/2014/main" xmlns="" id="{DD6EFCD3-2E34-4443-91F6-EFEF39826E13}"/>
              </a:ext>
            </a:extLst>
          </p:cNvPr>
          <p:cNvSpPr/>
          <p:nvPr/>
        </p:nvSpPr>
        <p:spPr>
          <a:xfrm>
            <a:off x="1078636" y="5854945"/>
            <a:ext cx="850833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проектов</a:t>
            </a:r>
          </a:p>
        </p:txBody>
      </p:sp>
      <p:sp>
        <p:nvSpPr>
          <p:cNvPr id="193" name="Скругленный прямоугольник 12">
            <a:extLst>
              <a:ext uri="{FF2B5EF4-FFF2-40B4-BE49-F238E27FC236}">
                <a16:creationId xmlns:a16="http://schemas.microsoft.com/office/drawing/2014/main" xmlns="" id="{FB7A5979-6FCA-4C49-B8F3-A6C927E8B470}"/>
              </a:ext>
            </a:extLst>
          </p:cNvPr>
          <p:cNvSpPr/>
          <p:nvPr/>
        </p:nvSpPr>
        <p:spPr>
          <a:xfrm>
            <a:off x="2560277" y="5238766"/>
            <a:ext cx="1777807" cy="5214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цифровых технологий</a:t>
            </a:r>
          </a:p>
        </p:txBody>
      </p:sp>
      <p:sp>
        <p:nvSpPr>
          <p:cNvPr id="195" name="Прямоугольник: усеченные верхние углы 194">
            <a:extLst>
              <a:ext uri="{FF2B5EF4-FFF2-40B4-BE49-F238E27FC236}">
                <a16:creationId xmlns:a16="http://schemas.microsoft.com/office/drawing/2014/main" xmlns="" id="{1B23910F-B3F7-4EAF-AA3E-76221C7D9DFF}"/>
              </a:ext>
            </a:extLst>
          </p:cNvPr>
          <p:cNvSpPr/>
          <p:nvPr/>
        </p:nvSpPr>
        <p:spPr>
          <a:xfrm>
            <a:off x="3023765" y="5854945"/>
            <a:ext cx="850833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проекта</a:t>
            </a:r>
          </a:p>
        </p:txBody>
      </p:sp>
      <p:cxnSp>
        <p:nvCxnSpPr>
          <p:cNvPr id="197" name="Прямая со стрелкой 196">
            <a:extLst>
              <a:ext uri="{FF2B5EF4-FFF2-40B4-BE49-F238E27FC236}">
                <a16:creationId xmlns:a16="http://schemas.microsoft.com/office/drawing/2014/main" xmlns="" id="{0A95CB93-2C63-4BD0-9542-BF426A02E9B5}"/>
              </a:ext>
            </a:extLst>
          </p:cNvPr>
          <p:cNvCxnSpPr>
            <a:cxnSpLocks/>
            <a:stCxn id="190" idx="2"/>
            <a:endCxn id="191" idx="3"/>
          </p:cNvCxnSpPr>
          <p:nvPr/>
        </p:nvCxnSpPr>
        <p:spPr>
          <a:xfrm>
            <a:off x="1504052" y="5742780"/>
            <a:ext cx="1" cy="112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 стрелкой 199">
            <a:extLst>
              <a:ext uri="{FF2B5EF4-FFF2-40B4-BE49-F238E27FC236}">
                <a16:creationId xmlns:a16="http://schemas.microsoft.com/office/drawing/2014/main" xmlns="" id="{887477F6-280D-4240-845E-942B0E5E903F}"/>
              </a:ext>
            </a:extLst>
          </p:cNvPr>
          <p:cNvCxnSpPr>
            <a:cxnSpLocks/>
            <a:stCxn id="193" idx="2"/>
            <a:endCxn id="195" idx="3"/>
          </p:cNvCxnSpPr>
          <p:nvPr/>
        </p:nvCxnSpPr>
        <p:spPr>
          <a:xfrm>
            <a:off x="3449181" y="5760180"/>
            <a:ext cx="1" cy="94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Скругленный прямоугольник 12">
            <a:extLst>
              <a:ext uri="{FF2B5EF4-FFF2-40B4-BE49-F238E27FC236}">
                <a16:creationId xmlns:a16="http://schemas.microsoft.com/office/drawing/2014/main" xmlns="" id="{A1777D27-1610-4231-A250-614A245B6F9E}"/>
              </a:ext>
            </a:extLst>
          </p:cNvPr>
          <p:cNvSpPr/>
          <p:nvPr/>
        </p:nvSpPr>
        <p:spPr>
          <a:xfrm>
            <a:off x="5094565" y="5221367"/>
            <a:ext cx="1777802" cy="5214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</a:t>
            </a:r>
          </a:p>
        </p:txBody>
      </p:sp>
      <p:sp>
        <p:nvSpPr>
          <p:cNvPr id="203" name="Прямоугольник: усеченные верхние углы 202">
            <a:extLst>
              <a:ext uri="{FF2B5EF4-FFF2-40B4-BE49-F238E27FC236}">
                <a16:creationId xmlns:a16="http://schemas.microsoft.com/office/drawing/2014/main" xmlns="" id="{A4FDA6D3-F955-4D0C-B21E-2A80182E512B}"/>
              </a:ext>
            </a:extLst>
          </p:cNvPr>
          <p:cNvSpPr/>
          <p:nvPr/>
        </p:nvSpPr>
        <p:spPr>
          <a:xfrm>
            <a:off x="5558050" y="5854944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проектов</a:t>
            </a:r>
          </a:p>
        </p:txBody>
      </p:sp>
      <p:cxnSp>
        <p:nvCxnSpPr>
          <p:cNvPr id="205" name="Прямая со стрелкой 204">
            <a:extLst>
              <a:ext uri="{FF2B5EF4-FFF2-40B4-BE49-F238E27FC236}">
                <a16:creationId xmlns:a16="http://schemas.microsoft.com/office/drawing/2014/main" xmlns="" id="{EE8BFF4E-8799-44DC-90D7-D1C275411425}"/>
              </a:ext>
            </a:extLst>
          </p:cNvPr>
          <p:cNvCxnSpPr>
            <a:cxnSpLocks/>
            <a:stCxn id="202" idx="2"/>
            <a:endCxn id="203" idx="3"/>
          </p:cNvCxnSpPr>
          <p:nvPr/>
        </p:nvCxnSpPr>
        <p:spPr>
          <a:xfrm>
            <a:off x="5983466" y="5742780"/>
            <a:ext cx="0" cy="112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Скругленный прямоугольник 12">
            <a:extLst>
              <a:ext uri="{FF2B5EF4-FFF2-40B4-BE49-F238E27FC236}">
                <a16:creationId xmlns:a16="http://schemas.microsoft.com/office/drawing/2014/main" xmlns="" id="{B15CE6BF-1684-4AC1-9C2C-2709D037A13C}"/>
              </a:ext>
            </a:extLst>
          </p:cNvPr>
          <p:cNvSpPr/>
          <p:nvPr/>
        </p:nvSpPr>
        <p:spPr>
          <a:xfrm>
            <a:off x="7853921" y="5236697"/>
            <a:ext cx="1777802" cy="5214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образования</a:t>
            </a:r>
          </a:p>
        </p:txBody>
      </p:sp>
      <p:sp>
        <p:nvSpPr>
          <p:cNvPr id="208" name="Прямоугольник: усеченные верхние углы 207">
            <a:extLst>
              <a:ext uri="{FF2B5EF4-FFF2-40B4-BE49-F238E27FC236}">
                <a16:creationId xmlns:a16="http://schemas.microsoft.com/office/drawing/2014/main" xmlns="" id="{AFC11E27-697A-443E-813B-DA98792654CA}"/>
              </a:ext>
            </a:extLst>
          </p:cNvPr>
          <p:cNvSpPr/>
          <p:nvPr/>
        </p:nvSpPr>
        <p:spPr>
          <a:xfrm>
            <a:off x="8302937" y="5854945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проектов</a:t>
            </a:r>
          </a:p>
        </p:txBody>
      </p:sp>
      <p:cxnSp>
        <p:nvCxnSpPr>
          <p:cNvPr id="210" name="Прямая со стрелкой 209">
            <a:extLst>
              <a:ext uri="{FF2B5EF4-FFF2-40B4-BE49-F238E27FC236}">
                <a16:creationId xmlns:a16="http://schemas.microsoft.com/office/drawing/2014/main" xmlns="" id="{982C6E3A-1A43-455E-A4D0-46AA83372BBF}"/>
              </a:ext>
            </a:extLst>
          </p:cNvPr>
          <p:cNvCxnSpPr>
            <a:cxnSpLocks/>
            <a:stCxn id="207" idx="2"/>
            <a:endCxn id="208" idx="3"/>
          </p:cNvCxnSpPr>
          <p:nvPr/>
        </p:nvCxnSpPr>
        <p:spPr>
          <a:xfrm flipH="1">
            <a:off x="8728353" y="5758110"/>
            <a:ext cx="14469" cy="9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Скругленный прямоугольник 12">
            <a:extLst>
              <a:ext uri="{FF2B5EF4-FFF2-40B4-BE49-F238E27FC236}">
                <a16:creationId xmlns:a16="http://schemas.microsoft.com/office/drawing/2014/main" xmlns="" id="{B3012D50-F5AB-498E-BF33-33BCB419AECD}"/>
              </a:ext>
            </a:extLst>
          </p:cNvPr>
          <p:cNvSpPr/>
          <p:nvPr/>
        </p:nvSpPr>
        <p:spPr>
          <a:xfrm>
            <a:off x="9799055" y="5233423"/>
            <a:ext cx="1773422" cy="5214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социальной защиты населения</a:t>
            </a:r>
          </a:p>
        </p:txBody>
      </p:sp>
      <p:sp>
        <p:nvSpPr>
          <p:cNvPr id="214" name="Прямоугольник: усеченные верхние углы 213">
            <a:extLst>
              <a:ext uri="{FF2B5EF4-FFF2-40B4-BE49-F238E27FC236}">
                <a16:creationId xmlns:a16="http://schemas.microsoft.com/office/drawing/2014/main" xmlns="" id="{61C48F64-513F-4A93-949F-3379665AD88A}"/>
              </a:ext>
            </a:extLst>
          </p:cNvPr>
          <p:cNvSpPr/>
          <p:nvPr/>
        </p:nvSpPr>
        <p:spPr>
          <a:xfrm>
            <a:off x="10262532" y="5854945"/>
            <a:ext cx="850832" cy="357541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проектов</a:t>
            </a:r>
          </a:p>
        </p:txBody>
      </p:sp>
      <p:cxnSp>
        <p:nvCxnSpPr>
          <p:cNvPr id="217" name="Прямая со стрелкой 216">
            <a:extLst>
              <a:ext uri="{FF2B5EF4-FFF2-40B4-BE49-F238E27FC236}">
                <a16:creationId xmlns:a16="http://schemas.microsoft.com/office/drawing/2014/main" xmlns="" id="{2738A5EE-21E0-4732-A876-AC059E0932DE}"/>
              </a:ext>
            </a:extLst>
          </p:cNvPr>
          <p:cNvCxnSpPr>
            <a:cxnSpLocks/>
            <a:stCxn id="212" idx="2"/>
            <a:endCxn id="214" idx="3"/>
          </p:cNvCxnSpPr>
          <p:nvPr/>
        </p:nvCxnSpPr>
        <p:spPr>
          <a:xfrm>
            <a:off x="10685766" y="5754836"/>
            <a:ext cx="2182" cy="100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81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96644"/>
              </p:ext>
            </p:extLst>
          </p:nvPr>
        </p:nvGraphicFramePr>
        <p:xfrm>
          <a:off x="1100142" y="2715230"/>
          <a:ext cx="8965455" cy="3979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8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9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7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Наименование показателя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к 2030 г.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Было</a:t>
                      </a:r>
                    </a:p>
                    <a:p>
                      <a:pPr algn="ctr"/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(в действ. версии)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Стало (в актуализированной</a:t>
                      </a:r>
                      <a:r>
                        <a:rPr lang="ru-RU" sz="11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Open Sans"/>
                        </a:rPr>
                        <a:t>версии)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7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Open Sans"/>
                        </a:rPr>
                        <a:t>Численность населения, тыс. 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Open Sans"/>
                        </a:rPr>
                        <a:t>357,4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Open Sans"/>
                        </a:rPr>
                        <a:t>367,6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Реальные располагаемые денежные доходы населения,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Open Sans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Open Sans"/>
                        </a:rPr>
                        <a:t>112,4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Среднедушевые денежные доходы в месяц,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32000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35045,3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Среднемесячная заработная плата работника,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50000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68687,8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Валовый региональный продукт, млн.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146600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160600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Валовый региональный продукт на душу населения в год, тысяч рублей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382,5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437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Промышленное производство, млн.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70700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75500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Оборот розничной торговли, млн.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53924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59200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Инвестиции в основной капитал, млн.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13740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32200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Объем выбросов загрязняющих веществ в атмосферный воздух, тыс. тонн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14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Open Sans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Доходы консолидированного бюджета Республики Тыва, млн. руб.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30000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50414</a:t>
                      </a:r>
                      <a:endParaRPr lang="ru-RU" sz="1100" dirty="0">
                        <a:latin typeface="Open San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pic>
        <p:nvPicPr>
          <p:cNvPr id="7" name="Picture 5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3203" cy="12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1382728" y="226480"/>
            <a:ext cx="8135513" cy="538523"/>
            <a:chOff x="1377951" y="361579"/>
            <a:chExt cx="8135513" cy="653137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377951" y="361579"/>
              <a:ext cx="8135513" cy="653137"/>
              <a:chOff x="1187451" y="412185"/>
              <a:chExt cx="8135513" cy="653137"/>
            </a:xfrm>
          </p:grpSpPr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187451" y="412185"/>
                <a:ext cx="8135513" cy="653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 ЭКОНОМИЧЕСКОГО</a:t>
                </a:r>
                <a:r>
                  <a:rPr kumimoji="0" lang="ru-RU" sz="1200" b="1" i="0" u="none" strike="noStrike" kern="0" cap="none" spc="0" normalizeH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И ПРОМЫШЛЕННОСТИ </a:t>
                </a: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РЕСПУБЛИКИ ТЫВА</a:t>
                </a: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1192213" y="717356"/>
                <a:ext cx="7475537" cy="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1382713" y="361579"/>
              <a:ext cx="7475537" cy="3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1109049" y="2299232"/>
            <a:ext cx="8956548" cy="3470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Скорректированные основные показатели 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(приложение №2) 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8311209" y="3425949"/>
            <a:ext cx="190500" cy="3275341"/>
            <a:chOff x="8605852" y="2328912"/>
            <a:chExt cx="190500" cy="3275341"/>
          </a:xfrm>
        </p:grpSpPr>
        <p:sp>
          <p:nvSpPr>
            <p:cNvPr id="2" name="Стрелка вверх 1"/>
            <p:cNvSpPr/>
            <p:nvPr/>
          </p:nvSpPr>
          <p:spPr>
            <a:xfrm>
              <a:off x="8605852" y="2328912"/>
              <a:ext cx="171421" cy="175545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трелка вверх 14"/>
            <p:cNvSpPr/>
            <p:nvPr/>
          </p:nvSpPr>
          <p:spPr>
            <a:xfrm>
              <a:off x="8629679" y="2658877"/>
              <a:ext cx="154745" cy="16339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верх 15"/>
            <p:cNvSpPr/>
            <p:nvPr/>
          </p:nvSpPr>
          <p:spPr>
            <a:xfrm>
              <a:off x="8622528" y="2975946"/>
              <a:ext cx="161896" cy="18103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верх 16"/>
            <p:cNvSpPr/>
            <p:nvPr/>
          </p:nvSpPr>
          <p:spPr>
            <a:xfrm>
              <a:off x="8629679" y="3298068"/>
              <a:ext cx="161896" cy="17177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трелка вверх 17"/>
            <p:cNvSpPr/>
            <p:nvPr/>
          </p:nvSpPr>
          <p:spPr>
            <a:xfrm>
              <a:off x="8629679" y="3559062"/>
              <a:ext cx="161896" cy="171773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трелка вверх 18"/>
            <p:cNvSpPr/>
            <p:nvPr/>
          </p:nvSpPr>
          <p:spPr>
            <a:xfrm>
              <a:off x="8641607" y="3841253"/>
              <a:ext cx="149968" cy="19070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верх 19"/>
            <p:cNvSpPr/>
            <p:nvPr/>
          </p:nvSpPr>
          <p:spPr>
            <a:xfrm>
              <a:off x="8634456" y="4142051"/>
              <a:ext cx="149968" cy="16213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трелка вверх 20"/>
            <p:cNvSpPr/>
            <p:nvPr/>
          </p:nvSpPr>
          <p:spPr>
            <a:xfrm>
              <a:off x="8646354" y="4429684"/>
              <a:ext cx="147594" cy="18446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Стрелка вверх 21"/>
            <p:cNvSpPr/>
            <p:nvPr/>
          </p:nvSpPr>
          <p:spPr>
            <a:xfrm>
              <a:off x="8641607" y="4723018"/>
              <a:ext cx="154745" cy="192973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Стрелка вверх 22"/>
            <p:cNvSpPr/>
            <p:nvPr/>
          </p:nvSpPr>
          <p:spPr>
            <a:xfrm>
              <a:off x="8643981" y="5422483"/>
              <a:ext cx="147594" cy="1817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Стрелка вниз 2"/>
            <p:cNvSpPr/>
            <p:nvPr/>
          </p:nvSpPr>
          <p:spPr>
            <a:xfrm>
              <a:off x="8641607" y="5092607"/>
              <a:ext cx="154745" cy="180394"/>
            </a:xfrm>
            <a:prstGeom prst="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4</a:t>
            </a:fld>
            <a:endParaRPr lang="ru-RU"/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1382728" y="700739"/>
            <a:ext cx="8682869" cy="4464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ОСНОВНЫЕ ЦЕЛЕВЫЕ ОРИЕНТИРЫ (показатели):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Open Sans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832359" y="1258150"/>
            <a:ext cx="9918277" cy="664314"/>
            <a:chOff x="965709" y="2128284"/>
            <a:chExt cx="9918277" cy="66431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9" name="Прямоугольник 28"/>
            <p:cNvSpPr/>
            <p:nvPr/>
          </p:nvSpPr>
          <p:spPr>
            <a:xfrm>
              <a:off x="2622989" y="2141030"/>
              <a:ext cx="1304925" cy="651567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Снижение уровня бедности 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668129" y="2134508"/>
              <a:ext cx="1660790" cy="645290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Повышение ожидаемой продолжительности жизни</a:t>
              </a:r>
              <a:endPara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7546564" y="2128284"/>
              <a:ext cx="1847749" cy="651514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Обеспечение устойчивого роста доходов населения </a:t>
              </a:r>
              <a:endPara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9579061" y="2128284"/>
              <a:ext cx="1304925" cy="625822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Рост инвестиций в основной капитал</a:t>
              </a:r>
              <a:endPara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145559" y="2180902"/>
              <a:ext cx="1304925" cy="600075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Снижение безработицы </a:t>
              </a:r>
              <a:endPara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965709" y="2141031"/>
              <a:ext cx="1513175" cy="651567"/>
            </a:xfrm>
            <a:prstGeom prst="rect">
              <a:avLst/>
            </a:prstGeom>
            <a:grpFill/>
            <a:ln w="952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Увеличение ВРП РТ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608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3203" cy="12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1382728" y="226480"/>
            <a:ext cx="8135513" cy="538523"/>
            <a:chOff x="1377951" y="361579"/>
            <a:chExt cx="8135513" cy="653137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377951" y="361579"/>
              <a:ext cx="8135513" cy="653137"/>
              <a:chOff x="1187451" y="412185"/>
              <a:chExt cx="8135513" cy="653137"/>
            </a:xfrm>
          </p:grpSpPr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1187451" y="412185"/>
                <a:ext cx="8135513" cy="653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0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МИНИСТЕРСТВО ЭКОНОМИЧЕСКОГО</a:t>
                </a:r>
                <a:r>
                  <a:rPr kumimoji="0" lang="ru-RU" sz="1200" b="1" i="0" u="none" strike="noStrike" kern="0" cap="none" spc="0" normalizeH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И ПРОМЫШЛЕННОСТИ </a:t>
                </a: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РЕСПУБЛИКИ ТЫВА</a:t>
                </a:r>
              </a:p>
            </p:txBody>
          </p:sp>
          <p:cxnSp>
            <p:nvCxnSpPr>
              <p:cNvPr id="9" name="Прямая соединительная линия 8"/>
              <p:cNvCxnSpPr/>
              <p:nvPr/>
            </p:nvCxnSpPr>
            <p:spPr>
              <a:xfrm flipV="1">
                <a:off x="1192213" y="717356"/>
                <a:ext cx="7475537" cy="3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382713" y="361579"/>
              <a:ext cx="7475537" cy="3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4AFB-EC82-4D9E-B081-0B41DB666BBE}" type="slidenum">
              <a:rPr lang="ru-RU" smtClean="0"/>
              <a:t>5</a:t>
            </a:fld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82728" y="688892"/>
            <a:ext cx="9799622" cy="5924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ПОКАЗАТЕЛИ ОЦЕНКИ ЭФФЕКТИВНОСТИ ДЕЯТЕЛЬНОСТИ ОРГАНОВ ИСПОЛНИТЕЛЬНОЙ ВЛАСТИ 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Open San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331658"/>
              </p:ext>
            </p:extLst>
          </p:nvPr>
        </p:nvGraphicFramePr>
        <p:xfrm>
          <a:off x="497597" y="1431917"/>
          <a:ext cx="5703178" cy="5003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5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45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45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Open Sans"/>
                        </a:rPr>
                        <a:t>Показатели социального сектора</a:t>
                      </a:r>
                    </a:p>
                  </a:txBody>
                  <a:tcPr marL="68580" marR="68580" marT="0" marB="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2020г.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2030г.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Численность населения, тыс. чел.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328,9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367,6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Ожидаемая продолжительность жизни при рождении, лет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73,41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Темп роста реальной среднемесячной заработной платы,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Темп роста реального среднедушевого денежного дохода населения,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Уровень бедности,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Доля граждан, систематически занимающихся физической культурой и спортом,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Уровень образования,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62,67*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69,84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Эффективность системы выявления, поддержки и развития способностей и талантов у детей и молодежи, %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33,15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Доля граждан, занимающихся добровольческой (волонтерской) деятельностью,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7,3*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97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Условия для воспитания гармонично развитой и социально ответственной личности, 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marL="20955" marR="178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Число посещений культурных мероприятий, тыс. ед.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0955" marR="178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0955" marR="178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12697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1" name="object 14"/>
          <p:cNvSpPr/>
          <p:nvPr/>
        </p:nvSpPr>
        <p:spPr>
          <a:xfrm>
            <a:off x="4476750" y="1923535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94128"/>
              </p:ext>
            </p:extLst>
          </p:nvPr>
        </p:nvGraphicFramePr>
        <p:xfrm>
          <a:off x="6781801" y="1462329"/>
          <a:ext cx="5086350" cy="4312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8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14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66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7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Open Sans"/>
                        </a:rPr>
                        <a:t>Показатели реального сектора экономики</a:t>
                      </a: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2020г.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  <a:cs typeface="+mn-cs"/>
                        </a:rPr>
                        <a:t>2030г.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0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Численность занятых в сфере МСП, включая </a:t>
                      </a:r>
                      <a:r>
                        <a:rPr lang="ru-RU" sz="1000" b="0" dirty="0" err="1">
                          <a:effectLst/>
                          <a:latin typeface="Open Sans"/>
                        </a:rPr>
                        <a:t>ИПи</a:t>
                      </a:r>
                      <a:r>
                        <a:rPr lang="ru-RU" sz="1000" b="0" dirty="0">
                          <a:effectLst/>
                          <a:latin typeface="Open Sans"/>
                        </a:rPr>
                        <a:t> </a:t>
                      </a:r>
                      <a:r>
                        <a:rPr lang="ru-RU" sz="1000" b="0" dirty="0" err="1">
                          <a:effectLst/>
                          <a:latin typeface="Open Sans"/>
                        </a:rPr>
                        <a:t>самозанятых</a:t>
                      </a:r>
                      <a:r>
                        <a:rPr lang="ru-RU" sz="1000" b="0" dirty="0">
                          <a:effectLst/>
                          <a:latin typeface="Open Sans"/>
                        </a:rPr>
                        <a:t>, тыс.</a:t>
                      </a:r>
                      <a:r>
                        <a:rPr lang="ru-RU" sz="1000" b="0" baseline="0" dirty="0">
                          <a:effectLst/>
                          <a:latin typeface="Open Sans"/>
                        </a:rPr>
                        <a:t> чел.</a:t>
                      </a:r>
                      <a:endParaRPr lang="ru-RU" sz="1000" b="0" dirty="0">
                        <a:solidFill>
                          <a:srgbClr val="000000"/>
                        </a:solidFill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57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Темп роста</a:t>
                      </a:r>
                      <a:r>
                        <a:rPr lang="ru-RU" sz="1000" b="0" baseline="0" dirty="0">
                          <a:effectLst/>
                          <a:latin typeface="Open Sans"/>
                        </a:rPr>
                        <a:t> </a:t>
                      </a:r>
                      <a:r>
                        <a:rPr lang="ru-RU" sz="1000" b="0" dirty="0">
                          <a:effectLst/>
                          <a:latin typeface="Open Sans"/>
                        </a:rPr>
                        <a:t>объема инвестиций в основной капитал, за исключением бюджетных ассигнований федерального бюджета, % 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70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Доля дорожной сети в крупнейших городских агломерациях, соответствующая нормативам, %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56,01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32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Количество семей, улучшивших жилищные условия, тыс. чел.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89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Объем жилищного строительства, тыс.</a:t>
                      </a:r>
                      <a:r>
                        <a:rPr lang="ru-RU" sz="1000" b="0" baseline="0" dirty="0">
                          <a:effectLst/>
                          <a:latin typeface="Open Sans"/>
                        </a:rPr>
                        <a:t> </a:t>
                      </a:r>
                      <a:r>
                        <a:rPr lang="ru-RU" sz="1000" b="0" baseline="0" dirty="0" err="1">
                          <a:effectLst/>
                          <a:latin typeface="Open Sans"/>
                        </a:rPr>
                        <a:t>кв.м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4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Качество городской среды,%</a:t>
                      </a: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</a:rPr>
                        <a:t>5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</a:rPr>
                        <a:t>62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Качество окружающей среды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100*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70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Open Sans"/>
                        </a:rPr>
                        <a:t>«Цифровая зрелость» органов государственной власти,%</a:t>
                      </a:r>
                      <a:endParaRPr lang="ru-RU" sz="1000" b="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8" marR="68068" marT="0" marB="0" anchor="ctr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068" marR="68068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4" name="object 14"/>
          <p:cNvSpPr/>
          <p:nvPr/>
        </p:nvSpPr>
        <p:spPr>
          <a:xfrm>
            <a:off x="4476750" y="2344437"/>
            <a:ext cx="1362076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45" name="object 14"/>
          <p:cNvSpPr/>
          <p:nvPr/>
        </p:nvSpPr>
        <p:spPr>
          <a:xfrm>
            <a:off x="4514851" y="2743452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46" name="object 14"/>
          <p:cNvSpPr/>
          <p:nvPr/>
        </p:nvSpPr>
        <p:spPr>
          <a:xfrm>
            <a:off x="4514851" y="3115042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48" name="object 14"/>
          <p:cNvSpPr/>
          <p:nvPr/>
        </p:nvSpPr>
        <p:spPr>
          <a:xfrm>
            <a:off x="4495798" y="3928418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49" name="object 14"/>
          <p:cNvSpPr/>
          <p:nvPr/>
        </p:nvSpPr>
        <p:spPr>
          <a:xfrm>
            <a:off x="4495799" y="4319510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0" name="object 14"/>
          <p:cNvSpPr/>
          <p:nvPr/>
        </p:nvSpPr>
        <p:spPr>
          <a:xfrm>
            <a:off x="4495798" y="4726840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1" name="object 14"/>
          <p:cNvSpPr/>
          <p:nvPr/>
        </p:nvSpPr>
        <p:spPr>
          <a:xfrm>
            <a:off x="4495798" y="5191836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2" name="object 14"/>
          <p:cNvSpPr/>
          <p:nvPr/>
        </p:nvSpPr>
        <p:spPr>
          <a:xfrm>
            <a:off x="4495798" y="5657070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3" name="object 14"/>
          <p:cNvSpPr/>
          <p:nvPr/>
        </p:nvSpPr>
        <p:spPr>
          <a:xfrm>
            <a:off x="4463270" y="6089352"/>
            <a:ext cx="1323975" cy="24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4" name="object 8"/>
          <p:cNvSpPr/>
          <p:nvPr/>
        </p:nvSpPr>
        <p:spPr>
          <a:xfrm>
            <a:off x="4463270" y="3538124"/>
            <a:ext cx="1375556" cy="223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Прямоугольник 55"/>
          <p:cNvSpPr/>
          <p:nvPr/>
        </p:nvSpPr>
        <p:spPr>
          <a:xfrm>
            <a:off x="560962" y="6467669"/>
            <a:ext cx="18934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>
                <a:latin typeface="Open Sans"/>
                <a:ea typeface="Calibri" panose="020F0502020204030204" pitchFamily="34" charset="0"/>
              </a:rPr>
              <a:t>*</a:t>
            </a:r>
            <a:r>
              <a:rPr lang="en-US" sz="800" dirty="0">
                <a:latin typeface="Open Sans"/>
                <a:ea typeface="Calibri" panose="020F0502020204030204" pitchFamily="34" charset="0"/>
              </a:rPr>
              <a:t> </a:t>
            </a:r>
            <a:r>
              <a:rPr lang="ru-RU" sz="800" dirty="0">
                <a:latin typeface="Open Sans"/>
                <a:ea typeface="Calibri" panose="020F0502020204030204" pitchFamily="34" charset="0"/>
              </a:rPr>
              <a:t>данные по показателям за 2021г. </a:t>
            </a:r>
            <a:endParaRPr lang="ru-RU" sz="800" dirty="0">
              <a:latin typeface="Open Sans"/>
            </a:endParaRPr>
          </a:p>
        </p:txBody>
      </p:sp>
      <p:sp>
        <p:nvSpPr>
          <p:cNvPr id="57" name="object 14"/>
          <p:cNvSpPr/>
          <p:nvPr/>
        </p:nvSpPr>
        <p:spPr>
          <a:xfrm>
            <a:off x="10315575" y="2131733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8" name="object 14"/>
          <p:cNvSpPr/>
          <p:nvPr/>
        </p:nvSpPr>
        <p:spPr>
          <a:xfrm>
            <a:off x="10320338" y="2700084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59" name="object 14"/>
          <p:cNvSpPr/>
          <p:nvPr/>
        </p:nvSpPr>
        <p:spPr>
          <a:xfrm>
            <a:off x="10315575" y="3288362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60" name="object 14"/>
          <p:cNvSpPr/>
          <p:nvPr/>
        </p:nvSpPr>
        <p:spPr>
          <a:xfrm>
            <a:off x="10315575" y="3747960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61" name="object 14"/>
          <p:cNvSpPr/>
          <p:nvPr/>
        </p:nvSpPr>
        <p:spPr>
          <a:xfrm>
            <a:off x="10315575" y="4166166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62" name="object 14"/>
          <p:cNvSpPr/>
          <p:nvPr/>
        </p:nvSpPr>
        <p:spPr>
          <a:xfrm>
            <a:off x="10315575" y="4553709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63" name="object 14"/>
          <p:cNvSpPr/>
          <p:nvPr/>
        </p:nvSpPr>
        <p:spPr>
          <a:xfrm>
            <a:off x="10315575" y="4945848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64" name="object 14"/>
          <p:cNvSpPr/>
          <p:nvPr/>
        </p:nvSpPr>
        <p:spPr>
          <a:xfrm>
            <a:off x="10315575" y="5387703"/>
            <a:ext cx="1362076" cy="23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6403544" y="1543050"/>
            <a:ext cx="3177" cy="48133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370703" y="6397540"/>
            <a:ext cx="16887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31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769</Words>
  <Application>Microsoft Office PowerPoint</Application>
  <PresentationFormat>Широкоэкранный</PresentationFormat>
  <Paragraphs>175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Raleway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Ондар Долчун Сергеевна</dc:creator>
  <cp:lastModifiedBy>Сандан Ая Маадыр-ооловна</cp:lastModifiedBy>
  <cp:revision>101</cp:revision>
  <cp:lastPrinted>2022-06-09T04:41:50Z</cp:lastPrinted>
  <dcterms:created xsi:type="dcterms:W3CDTF">2021-06-19T08:45:43Z</dcterms:created>
  <dcterms:modified xsi:type="dcterms:W3CDTF">2024-02-20T10:30:48Z</dcterms:modified>
</cp:coreProperties>
</file>